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77"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9" autoAdjust="0"/>
    <p:restoredTop sz="94624" autoAdjust="0"/>
  </p:normalViewPr>
  <p:slideViewPr>
    <p:cSldViewPr>
      <p:cViewPr varScale="1">
        <p:scale>
          <a:sx n="69" d="100"/>
          <a:sy n="69" d="100"/>
        </p:scale>
        <p:origin x="-54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417638"/>
          </a:xfrm>
        </p:spPr>
        <p:txBody>
          <a:bodyPr>
            <a:normAutofit fontScale="90000"/>
          </a:bodyPr>
          <a:lstStyle/>
          <a:p>
            <a:r>
              <a:rPr lang="en-US" sz="4000" dirty="0" smtClean="0"/>
              <a:t/>
            </a:r>
            <a:br>
              <a:rPr lang="en-US" sz="4000" dirty="0" smtClean="0"/>
            </a:br>
            <a:r>
              <a:rPr lang="en-US" sz="4000" b="1" dirty="0" smtClean="0">
                <a:latin typeface="Times New Roman" pitchFamily="18" charset="0"/>
                <a:cs typeface="Times New Roman" pitchFamily="18" charset="0"/>
              </a:rPr>
              <a:t>Narnarayan Shastri Institute of Technology, Jetalpur</a:t>
            </a:r>
            <a:br>
              <a:rPr lang="en-US" sz="4000" b="1"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A </a:t>
            </a:r>
            <a:r>
              <a:rPr lang="en-US" sz="3600" dirty="0" smtClean="0">
                <a:latin typeface="Times New Roman" pitchFamily="18" charset="0"/>
                <a:cs typeface="Times New Roman" pitchFamily="18" charset="0"/>
              </a:rPr>
              <a:t>presentation on </a:t>
            </a: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Magnetic Circuit</a:t>
            </a:r>
            <a:endParaRPr lang="en-US" sz="4000" b="1" dirty="0">
              <a:latin typeface="Times New Roman" pitchFamily="18" charset="0"/>
              <a:cs typeface="Times New Roman" pitchFamily="18" charset="0"/>
            </a:endParaRPr>
          </a:p>
        </p:txBody>
      </p:sp>
      <p:sp>
        <p:nvSpPr>
          <p:cNvPr id="3" name="Content Placeholder 2"/>
          <p:cNvSpPr>
            <a:spLocks noGrp="1"/>
          </p:cNvSpPr>
          <p:nvPr>
            <p:ph sz="half" idx="1"/>
          </p:nvPr>
        </p:nvSpPr>
        <p:spPr>
          <a:xfrm>
            <a:off x="457200" y="4114800"/>
            <a:ext cx="3048000" cy="2514600"/>
          </a:xfrm>
        </p:spPr>
        <p:txBody>
          <a:bodyPr>
            <a:normAutofit/>
          </a:bodyPr>
          <a:lstStyle/>
          <a:p>
            <a:pPr>
              <a:buNone/>
            </a:pPr>
            <a:r>
              <a:rPr lang="en-US" sz="3200" b="1" dirty="0" smtClean="0">
                <a:latin typeface="Times New Roman" pitchFamily="18" charset="0"/>
                <a:cs typeface="Times New Roman" pitchFamily="18" charset="0"/>
              </a:rPr>
              <a:t>Guided By</a:t>
            </a:r>
          </a:p>
          <a:p>
            <a:pPr>
              <a:buNone/>
            </a:pPr>
            <a:r>
              <a:rPr lang="en-US" dirty="0" smtClean="0">
                <a:latin typeface="Times New Roman" pitchFamily="18" charset="0"/>
                <a:cs typeface="Times New Roman" pitchFamily="18" charset="0"/>
              </a:rPr>
              <a:t>Priyanka Modi</a:t>
            </a:r>
          </a:p>
          <a:p>
            <a:pPr>
              <a:buNone/>
            </a:pPr>
            <a:r>
              <a:rPr lang="en-US" sz="2400" dirty="0" smtClean="0">
                <a:latin typeface="Times New Roman" pitchFamily="18" charset="0"/>
                <a:cs typeface="Times New Roman" pitchFamily="18" charset="0"/>
              </a:rPr>
              <a:t>Lecturer </a:t>
            </a:r>
          </a:p>
          <a:p>
            <a:pPr>
              <a:buNone/>
            </a:pPr>
            <a:r>
              <a:rPr lang="en-US" sz="2400" dirty="0" smtClean="0">
                <a:latin typeface="Times New Roman" pitchFamily="18" charset="0"/>
                <a:cs typeface="Times New Roman" pitchFamily="18" charset="0"/>
              </a:rPr>
              <a:t>NSIT, Jetalpur</a:t>
            </a:r>
            <a:endParaRPr lang="en-US" sz="2400" dirty="0">
              <a:latin typeface="Times New Roman" pitchFamily="18" charset="0"/>
              <a:cs typeface="Times New Roman" pitchFamily="18" charset="0"/>
            </a:endParaRPr>
          </a:p>
        </p:txBody>
      </p:sp>
      <p:sp>
        <p:nvSpPr>
          <p:cNvPr id="4" name="Content Placeholder 3"/>
          <p:cNvSpPr>
            <a:spLocks noGrp="1"/>
          </p:cNvSpPr>
          <p:nvPr>
            <p:ph sz="half" idx="2"/>
          </p:nvPr>
        </p:nvSpPr>
        <p:spPr>
          <a:xfrm>
            <a:off x="5943600" y="3962400"/>
            <a:ext cx="2895600" cy="2163763"/>
          </a:xfrm>
        </p:spPr>
        <p:txBody>
          <a:bodyPr>
            <a:normAutofit/>
          </a:bodyPr>
          <a:lstStyle/>
          <a:p>
            <a:pPr>
              <a:buNone/>
            </a:pPr>
            <a:r>
              <a:rPr lang="en-US" sz="3600" b="1" dirty="0" smtClean="0">
                <a:latin typeface="Times New Roman" pitchFamily="18" charset="0"/>
                <a:cs typeface="Times New Roman" pitchFamily="18" charset="0"/>
              </a:rPr>
              <a:t>Prepared By</a:t>
            </a:r>
          </a:p>
          <a:p>
            <a:pPr>
              <a:buNone/>
            </a:pPr>
            <a:r>
              <a:rPr lang="en-US" sz="2400" dirty="0" smtClean="0">
                <a:latin typeface="Times New Roman" pitchFamily="18" charset="0"/>
                <a:cs typeface="Times New Roman" pitchFamily="18" charset="0"/>
              </a:rPr>
              <a:t>Shah </a:t>
            </a:r>
            <a:r>
              <a:rPr lang="en-US" sz="2400" dirty="0" err="1" smtClean="0">
                <a:latin typeface="Times New Roman" pitchFamily="18" charset="0"/>
                <a:cs typeface="Times New Roman" pitchFamily="18" charset="0"/>
              </a:rPr>
              <a:t>Mansi</a:t>
            </a: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Mehta </a:t>
            </a:r>
            <a:r>
              <a:rPr lang="en-US" sz="2400" dirty="0" err="1" smtClean="0">
                <a:latin typeface="Times New Roman" pitchFamily="18" charset="0"/>
                <a:cs typeface="Times New Roman" pitchFamily="18" charset="0"/>
              </a:rPr>
              <a:t>Umangi</a:t>
            </a: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Shah </a:t>
            </a:r>
            <a:r>
              <a:rPr lang="en-US" sz="2400" dirty="0" err="1" smtClean="0">
                <a:latin typeface="Times New Roman" pitchFamily="18" charset="0"/>
                <a:cs typeface="Times New Roman" pitchFamily="18" charset="0"/>
              </a:rPr>
              <a:t>Vrund</a:t>
            </a:r>
            <a:endParaRPr lang="en-US" sz="2400" dirty="0" smtClean="0">
              <a:latin typeface="Times New Roman" pitchFamily="18" charset="0"/>
              <a:cs typeface="Times New Roman" pitchFamily="18" charset="0"/>
            </a:endParaRPr>
          </a:p>
          <a:p>
            <a:pPr>
              <a:buNone/>
            </a:pPr>
            <a:endParaRPr lang="en-US" dirty="0"/>
          </a:p>
        </p:txBody>
      </p:sp>
      <p:pic>
        <p:nvPicPr>
          <p:cNvPr id="3074" name="Picture 2" descr="http://4.bp.blogspot.com/-2_GySvtn8Ew/TnMYDGEuWqI/AAAAAAAABE0/W3tLB78oCR4/s320/NSIT%2BAhmedabad.JPG"/>
          <p:cNvPicPr>
            <a:picLocks noChangeAspect="1" noChangeArrowheads="1"/>
          </p:cNvPicPr>
          <p:nvPr/>
        </p:nvPicPr>
        <p:blipFill>
          <a:blip r:embed="rId2"/>
          <a:srcRect/>
          <a:stretch>
            <a:fillRect/>
          </a:stretch>
        </p:blipFill>
        <p:spPr bwMode="auto">
          <a:xfrm>
            <a:off x="3048000" y="4191000"/>
            <a:ext cx="2133600" cy="17526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600" b="1" dirty="0" smtClean="0"/>
              <a:t>Magnetomotive force</a:t>
            </a:r>
            <a:endParaRPr lang="en-US" sz="3600" b="1" dirty="0"/>
          </a:p>
        </p:txBody>
      </p:sp>
      <p:sp>
        <p:nvSpPr>
          <p:cNvPr id="3" name="Content Placeholder 2"/>
          <p:cNvSpPr>
            <a:spLocks noGrp="1"/>
          </p:cNvSpPr>
          <p:nvPr>
            <p:ph idx="1"/>
          </p:nvPr>
        </p:nvSpPr>
        <p:spPr/>
        <p:txBody>
          <a:bodyPr>
            <a:normAutofit fontScale="92500" lnSpcReduction="10000"/>
          </a:bodyPr>
          <a:lstStyle/>
          <a:p>
            <a:r>
              <a:rPr lang="en-US" dirty="0" smtClean="0"/>
              <a:t>It is the cause for producing magnetic flux in magnetic circuit.</a:t>
            </a:r>
          </a:p>
          <a:p>
            <a:r>
              <a:rPr lang="en-US" dirty="0" smtClean="0"/>
              <a:t>mmf of a coil is equal to the product of number of turns of the coil(N) and current(I) flowing through the coil.</a:t>
            </a:r>
          </a:p>
          <a:p>
            <a:r>
              <a:rPr lang="en-US" dirty="0" smtClean="0"/>
              <a:t>It is denoted by </a:t>
            </a:r>
            <a:r>
              <a:rPr lang="en-US" sz="3600" b="1" dirty="0" smtClean="0"/>
              <a:t>F</a:t>
            </a:r>
            <a:r>
              <a:rPr lang="en-US" dirty="0" smtClean="0"/>
              <a:t>.</a:t>
            </a:r>
          </a:p>
          <a:p>
            <a:r>
              <a:rPr lang="en-US" dirty="0" smtClean="0"/>
              <a:t>Its unit is Ampere Turns(</a:t>
            </a:r>
            <a:r>
              <a:rPr lang="en-US" sz="3600" b="1" dirty="0" smtClean="0"/>
              <a:t>AT</a:t>
            </a:r>
            <a:r>
              <a:rPr lang="en-US" dirty="0" smtClean="0"/>
              <a:t>).</a:t>
            </a:r>
          </a:p>
          <a:p>
            <a:endParaRPr lang="en-US" dirty="0" smtClean="0"/>
          </a:p>
          <a:p>
            <a:pPr lvl="4">
              <a:buNone/>
            </a:pPr>
            <a:r>
              <a:rPr lang="en-US" sz="4300" b="1" dirty="0" smtClean="0"/>
              <a:t>                F= NI</a:t>
            </a:r>
            <a:endParaRPr lang="en-US" sz="43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600" b="1" dirty="0" smtClean="0"/>
              <a:t>Magnetic Field Intensity</a:t>
            </a:r>
            <a:endParaRPr lang="en-US" sz="3600" b="1" dirty="0"/>
          </a:p>
        </p:txBody>
      </p:sp>
      <p:sp>
        <p:nvSpPr>
          <p:cNvPr id="3" name="Content Placeholder 2"/>
          <p:cNvSpPr>
            <a:spLocks noGrp="1"/>
          </p:cNvSpPr>
          <p:nvPr>
            <p:ph idx="1"/>
          </p:nvPr>
        </p:nvSpPr>
        <p:spPr/>
        <p:txBody>
          <a:bodyPr/>
          <a:lstStyle/>
          <a:p>
            <a:r>
              <a:rPr lang="en-US" dirty="0" smtClean="0"/>
              <a:t>It is defined as the mmf per unit length of magnetic circuit.</a:t>
            </a:r>
          </a:p>
          <a:p>
            <a:r>
              <a:rPr lang="en-US" dirty="0" smtClean="0"/>
              <a:t>It is denoted by </a:t>
            </a:r>
            <a:r>
              <a:rPr lang="en-US" sz="3600" b="1" dirty="0" smtClean="0"/>
              <a:t>H.</a:t>
            </a:r>
          </a:p>
          <a:p>
            <a:r>
              <a:rPr lang="en-US" dirty="0" smtClean="0"/>
              <a:t>Its unit is ampere turn per meter </a:t>
            </a:r>
            <a:r>
              <a:rPr lang="en-US" b="1" dirty="0" smtClean="0"/>
              <a:t>(AT/m).</a:t>
            </a:r>
          </a:p>
          <a:p>
            <a:pPr algn="ctr">
              <a:buNone/>
            </a:pPr>
            <a:r>
              <a:rPr lang="en-US" sz="3600" b="1" dirty="0" smtClean="0"/>
              <a:t>H=F/l</a:t>
            </a:r>
            <a:endParaRPr lang="en-US" sz="36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600" b="1" dirty="0" smtClean="0"/>
              <a:t>permeability</a:t>
            </a:r>
            <a:endParaRPr lang="en-US" sz="3600" b="1" dirty="0"/>
          </a:p>
        </p:txBody>
      </p:sp>
      <p:sp>
        <p:nvSpPr>
          <p:cNvPr id="3" name="Content Placeholder 2"/>
          <p:cNvSpPr>
            <a:spLocks noGrp="1"/>
          </p:cNvSpPr>
          <p:nvPr>
            <p:ph idx="1"/>
          </p:nvPr>
        </p:nvSpPr>
        <p:spPr>
          <a:xfrm>
            <a:off x="457200" y="1219200"/>
            <a:ext cx="8229600" cy="5105400"/>
          </a:xfrm>
        </p:spPr>
        <p:txBody>
          <a:bodyPr>
            <a:normAutofit fontScale="85000" lnSpcReduction="20000"/>
          </a:bodyPr>
          <a:lstStyle/>
          <a:p>
            <a:pPr>
              <a:lnSpc>
                <a:spcPct val="120000"/>
              </a:lnSpc>
            </a:pPr>
            <a:r>
              <a:rPr lang="en-US" dirty="0" smtClean="0"/>
              <a:t>If cores of different materials with the same physical dimensions are used in the electromagnet, the strength of the magnet will vary in accordance with the core used.</a:t>
            </a:r>
          </a:p>
          <a:p>
            <a:pPr>
              <a:lnSpc>
                <a:spcPct val="120000"/>
              </a:lnSpc>
              <a:buSzPct val="95000"/>
            </a:pPr>
            <a:r>
              <a:rPr lang="en-US" dirty="0" smtClean="0"/>
              <a:t>The variation in strength is due to the number of flux lines passing through the core.</a:t>
            </a:r>
          </a:p>
          <a:p>
            <a:pPr>
              <a:lnSpc>
                <a:spcPct val="120000"/>
              </a:lnSpc>
            </a:pPr>
            <a:r>
              <a:rPr lang="en-US" dirty="0" smtClean="0"/>
              <a:t>Magnetic material is material in which flux lines can readily be created and is said to have </a:t>
            </a:r>
            <a:r>
              <a:rPr lang="en-US" i="1" dirty="0" smtClean="0"/>
              <a:t>high permeability</a:t>
            </a:r>
            <a:r>
              <a:rPr lang="en-US" dirty="0" smtClean="0"/>
              <a:t>.</a:t>
            </a:r>
          </a:p>
          <a:p>
            <a:pPr>
              <a:lnSpc>
                <a:spcPct val="120000"/>
              </a:lnSpc>
            </a:pPr>
            <a:r>
              <a:rPr lang="en-US" b="1" dirty="0" smtClean="0"/>
              <a:t>Permeability (</a:t>
            </a:r>
            <a:r>
              <a:rPr lang="en-US" b="1" dirty="0" smtClean="0">
                <a:latin typeface="Symbol" pitchFamily="18" charset="2"/>
              </a:rPr>
              <a:t></a:t>
            </a:r>
            <a:r>
              <a:rPr lang="en-US" b="1" dirty="0" smtClean="0"/>
              <a:t>) </a:t>
            </a:r>
            <a:r>
              <a:rPr lang="en-US" dirty="0" smtClean="0"/>
              <a:t>is a measure of the ease with which magnetic flux lines can be established in the material.</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r>
              <a:rPr lang="en-US" dirty="0" smtClean="0"/>
              <a:t>Materials that have permeability slightly less than that of free space are said to be </a:t>
            </a:r>
            <a:r>
              <a:rPr lang="en-US" b="1" dirty="0" smtClean="0"/>
              <a:t>diamagnetic</a:t>
            </a:r>
            <a:r>
              <a:rPr lang="en-US" dirty="0" smtClean="0"/>
              <a:t> and those with permeability slightly greater than that of free space are said to be </a:t>
            </a:r>
            <a:r>
              <a:rPr lang="en-US" b="1" dirty="0" smtClean="0"/>
              <a:t>paramagnetic.</a:t>
            </a:r>
          </a:p>
          <a:p>
            <a:r>
              <a:rPr lang="en-US" dirty="0" smtClean="0"/>
              <a:t>Magnetic materials, such as iron, nickel, steel and alloys of these materials, have permeability hundreds and even thousands of times that of free space and are referred to as </a:t>
            </a:r>
            <a:r>
              <a:rPr lang="en-US" b="1" dirty="0" smtClean="0"/>
              <a:t>ferromagnetic.</a:t>
            </a: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a:buSzPct val="95000"/>
            </a:pPr>
            <a:r>
              <a:rPr lang="en-US" sz="2800" dirty="0" smtClean="0"/>
              <a:t>Permeability of free space </a:t>
            </a:r>
            <a:r>
              <a:rPr lang="en-US" sz="2800" dirty="0" smtClean="0">
                <a:latin typeface="Symbol" pitchFamily="18" charset="2"/>
              </a:rPr>
              <a:t></a:t>
            </a:r>
            <a:r>
              <a:rPr lang="en-US" sz="2800" i="1" baseline="-20000" dirty="0" smtClean="0"/>
              <a:t>0</a:t>
            </a:r>
            <a:r>
              <a:rPr lang="en-US" sz="2800" dirty="0" smtClean="0"/>
              <a:t> (vacuum) is</a:t>
            </a:r>
            <a:endParaRPr lang="en-US" sz="2800" i="1" baseline="-20000" dirty="0" smtClean="0"/>
          </a:p>
          <a:p>
            <a:pPr>
              <a:buClr>
                <a:schemeClr val="accent2"/>
              </a:buClr>
              <a:buSzPct val="95000"/>
              <a:buNone/>
            </a:pPr>
            <a:endParaRPr lang="en-US" dirty="0" smtClean="0"/>
          </a:p>
          <a:p>
            <a:pPr>
              <a:buClr>
                <a:schemeClr val="accent2"/>
              </a:buClr>
              <a:buSzPct val="95000"/>
              <a:buNone/>
            </a:pPr>
            <a:endParaRPr lang="en-US" dirty="0" smtClean="0"/>
          </a:p>
          <a:p>
            <a:pPr>
              <a:buClr>
                <a:schemeClr val="accent2"/>
              </a:buClr>
              <a:buSzPct val="95000"/>
            </a:pPr>
            <a:r>
              <a:rPr lang="en-US" dirty="0" smtClean="0"/>
              <a:t>The ratio of the permeability of a material to that of free space is called </a:t>
            </a:r>
            <a:r>
              <a:rPr lang="en-US" b="1" dirty="0" smtClean="0"/>
              <a:t>relative permeability.</a:t>
            </a:r>
          </a:p>
          <a:p>
            <a:pPr>
              <a:buClr>
                <a:schemeClr val="accent2"/>
              </a:buClr>
              <a:buSzPct val="95000"/>
              <a:buNone/>
            </a:pPr>
            <a:endParaRPr lang="en-US" dirty="0" smtClean="0"/>
          </a:p>
          <a:p>
            <a:pPr>
              <a:buClr>
                <a:schemeClr val="accent2"/>
              </a:buClr>
              <a:buSzPct val="95000"/>
              <a:buNone/>
            </a:pPr>
            <a:endParaRPr lang="en-US" dirty="0" smtClean="0"/>
          </a:p>
        </p:txBody>
      </p:sp>
      <p:graphicFrame>
        <p:nvGraphicFramePr>
          <p:cNvPr id="1026" name="Object 2"/>
          <p:cNvGraphicFramePr>
            <a:graphicFrameLocks noChangeAspect="1"/>
          </p:cNvGraphicFramePr>
          <p:nvPr/>
        </p:nvGraphicFramePr>
        <p:xfrm>
          <a:off x="2667000" y="1143000"/>
          <a:ext cx="3124200" cy="949325"/>
        </p:xfrm>
        <a:graphic>
          <a:graphicData uri="http://schemas.openxmlformats.org/presentationml/2006/ole">
            <p:oleObj spid="_x0000_s1026" name="Equation" r:id="rId3" imgW="1295280" imgH="393480" progId="Equation.3">
              <p:embed/>
            </p:oleObj>
          </a:graphicData>
        </a:graphic>
      </p:graphicFrame>
      <p:graphicFrame>
        <p:nvGraphicFramePr>
          <p:cNvPr id="1028" name="Object 4"/>
          <p:cNvGraphicFramePr>
            <a:graphicFrameLocks noChangeAspect="1"/>
          </p:cNvGraphicFramePr>
          <p:nvPr/>
        </p:nvGraphicFramePr>
        <p:xfrm>
          <a:off x="3429000" y="3505200"/>
          <a:ext cx="1720850" cy="1393825"/>
        </p:xfrm>
        <a:graphic>
          <a:graphicData uri="http://schemas.openxmlformats.org/presentationml/2006/ole">
            <p:oleObj spid="_x0000_s1028" name="Equation" r:id="rId4" imgW="533160" imgH="431640" progId="Equation.3">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600" b="1" dirty="0" smtClean="0"/>
              <a:t>Reluctance</a:t>
            </a:r>
            <a:endParaRPr lang="en-US" sz="3600" b="1" dirty="0"/>
          </a:p>
        </p:txBody>
      </p:sp>
      <p:sp>
        <p:nvSpPr>
          <p:cNvPr id="3" name="Content Placeholder 2"/>
          <p:cNvSpPr>
            <a:spLocks noGrp="1"/>
          </p:cNvSpPr>
          <p:nvPr>
            <p:ph idx="1"/>
          </p:nvPr>
        </p:nvSpPr>
        <p:spPr/>
        <p:txBody>
          <a:bodyPr>
            <a:normAutofit lnSpcReduction="10000"/>
          </a:bodyPr>
          <a:lstStyle/>
          <a:p>
            <a:r>
              <a:rPr lang="en-US" dirty="0" smtClean="0"/>
              <a:t>It is a measure of the opposition offered by a magnetic circuit to the establishment of magnetic flux.</a:t>
            </a:r>
          </a:p>
          <a:p>
            <a:r>
              <a:rPr lang="en-US" dirty="0" smtClean="0"/>
              <a:t>It is defined as ratio of mmf to the flux.</a:t>
            </a:r>
          </a:p>
          <a:p>
            <a:r>
              <a:rPr lang="en-US" dirty="0" smtClean="0"/>
              <a:t>Reluctance = </a:t>
            </a:r>
            <a:r>
              <a:rPr lang="en-US" dirty="0" err="1" smtClean="0"/>
              <a:t>m.m.f</a:t>
            </a:r>
            <a:r>
              <a:rPr lang="en-US" dirty="0" smtClean="0"/>
              <a:t>/ flux.</a:t>
            </a:r>
          </a:p>
          <a:p>
            <a:r>
              <a:rPr lang="en-US" dirty="0" smtClean="0"/>
              <a:t>It is denoted by </a:t>
            </a:r>
            <a:r>
              <a:rPr lang="en-US" sz="3600" b="1" dirty="0" smtClean="0"/>
              <a:t>S.</a:t>
            </a:r>
          </a:p>
          <a:p>
            <a:r>
              <a:rPr lang="en-US" dirty="0" smtClean="0"/>
              <a:t>The unit of reluctance is AT/</a:t>
            </a:r>
            <a:r>
              <a:rPr lang="en-US" dirty="0" err="1" smtClean="0"/>
              <a:t>Wb</a:t>
            </a:r>
            <a:r>
              <a:rPr lang="en-US" dirty="0" smtClean="0"/>
              <a:t>.</a:t>
            </a:r>
          </a:p>
          <a:p>
            <a:r>
              <a:rPr lang="en-US" dirty="0" smtClean="0"/>
              <a:t>It is analogous to resistance in electric circuit.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600" b="1" dirty="0" err="1" smtClean="0"/>
              <a:t>permeance</a:t>
            </a:r>
            <a:endParaRPr lang="en-US" sz="3600" b="1" dirty="0"/>
          </a:p>
        </p:txBody>
      </p:sp>
      <p:sp>
        <p:nvSpPr>
          <p:cNvPr id="3" name="Content Placeholder 2"/>
          <p:cNvSpPr>
            <a:spLocks noGrp="1"/>
          </p:cNvSpPr>
          <p:nvPr>
            <p:ph idx="1"/>
          </p:nvPr>
        </p:nvSpPr>
        <p:spPr/>
        <p:txBody>
          <a:bodyPr/>
          <a:lstStyle/>
          <a:p>
            <a:r>
              <a:rPr lang="en-US" dirty="0" smtClean="0"/>
              <a:t>It is defined as reciprocal of reluctance.</a:t>
            </a:r>
          </a:p>
          <a:p>
            <a:r>
              <a:rPr lang="en-US" dirty="0" smtClean="0"/>
              <a:t>It is measured of ease with which the flux can be set up in the magnetic circuit.</a:t>
            </a:r>
          </a:p>
          <a:p>
            <a:r>
              <a:rPr lang="en-US" dirty="0" smtClean="0"/>
              <a:t>It is denoted by Ʌ(Lambda).</a:t>
            </a:r>
          </a:p>
          <a:p>
            <a:r>
              <a:rPr lang="en-US" dirty="0" smtClean="0"/>
              <a:t>It unit is </a:t>
            </a:r>
            <a:r>
              <a:rPr lang="en-US" dirty="0" err="1" smtClean="0"/>
              <a:t>Wb</a:t>
            </a:r>
            <a:r>
              <a:rPr lang="en-US" dirty="0" smtClean="0"/>
              <a:t>/A or Henry(H).</a:t>
            </a:r>
          </a:p>
          <a:p>
            <a:pPr algn="ctr">
              <a:buNone/>
            </a:pPr>
            <a:r>
              <a:rPr lang="en-US" sz="3600" b="1" dirty="0" smtClean="0"/>
              <a:t>Ʌ = 1/S.</a:t>
            </a:r>
            <a:endParaRPr lang="en-US" sz="36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600" b="1" dirty="0" smtClean="0"/>
              <a:t>Reluctivity</a:t>
            </a:r>
            <a:endParaRPr lang="en-US" sz="3600" b="1" dirty="0"/>
          </a:p>
        </p:txBody>
      </p:sp>
      <p:sp>
        <p:nvSpPr>
          <p:cNvPr id="3" name="Content Placeholder 2"/>
          <p:cNvSpPr>
            <a:spLocks noGrp="1"/>
          </p:cNvSpPr>
          <p:nvPr>
            <p:ph idx="1"/>
          </p:nvPr>
        </p:nvSpPr>
        <p:spPr/>
        <p:txBody>
          <a:bodyPr/>
          <a:lstStyle/>
          <a:p>
            <a:r>
              <a:rPr lang="en-US" dirty="0" smtClean="0"/>
              <a:t>It is defined as the reluctance offered by a magnetic circuit of unit length and unit cross-section.</a:t>
            </a:r>
          </a:p>
          <a:p>
            <a:r>
              <a:rPr lang="en-US" dirty="0" smtClean="0"/>
              <a:t>It is also known as specific resistance.</a:t>
            </a:r>
          </a:p>
          <a:p>
            <a:r>
              <a:rPr lang="en-US" dirty="0" smtClean="0"/>
              <a:t>Its unit is meter/</a:t>
            </a:r>
            <a:r>
              <a:rPr lang="en-US" dirty="0" err="1" smtClean="0"/>
              <a:t>henry</a:t>
            </a:r>
            <a:r>
              <a:rPr lang="en-US" dirty="0" smtClean="0"/>
              <a:t>.</a:t>
            </a:r>
          </a:p>
          <a:p>
            <a:r>
              <a:rPr lang="en-US" dirty="0" smtClean="0"/>
              <a:t>It is analogous to resistivity in electric circuit.</a:t>
            </a:r>
          </a:p>
          <a:p>
            <a:r>
              <a:rPr lang="en-US" dirty="0" smtClean="0"/>
              <a:t>Reluctivity = 1/</a:t>
            </a:r>
            <a:r>
              <a:rPr lang="el-GR" dirty="0" smtClean="0"/>
              <a:t>μ</a:t>
            </a:r>
            <a:r>
              <a:rPr lang="en-US" dirty="0" smtClean="0"/>
              <a:t>.</a:t>
            </a:r>
          </a:p>
          <a:p>
            <a:endParaRPr lang="en-US" dirty="0" smtClean="0"/>
          </a:p>
          <a:p>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pPr algn="l"/>
            <a:r>
              <a:rPr lang="en-US" sz="3600" b="1" dirty="0" smtClean="0"/>
              <a:t>Magnetic Circuit</a:t>
            </a:r>
            <a:endParaRPr lang="en-US" sz="3600" b="1" dirty="0"/>
          </a:p>
        </p:txBody>
      </p:sp>
      <p:sp>
        <p:nvSpPr>
          <p:cNvPr id="3" name="Content Placeholder 2"/>
          <p:cNvSpPr>
            <a:spLocks noGrp="1"/>
          </p:cNvSpPr>
          <p:nvPr>
            <p:ph idx="1"/>
          </p:nvPr>
        </p:nvSpPr>
        <p:spPr>
          <a:xfrm>
            <a:off x="457200" y="990600"/>
            <a:ext cx="8229600" cy="4525963"/>
          </a:xfrm>
        </p:spPr>
        <p:txBody>
          <a:bodyPr/>
          <a:lstStyle/>
          <a:p>
            <a:r>
              <a:rPr lang="en-US" sz="2800" dirty="0" smtClean="0"/>
              <a:t>It is defined as the path followed by magnetic flux.</a:t>
            </a:r>
          </a:p>
          <a:p>
            <a:r>
              <a:rPr lang="en-US" sz="2800" dirty="0" smtClean="0"/>
              <a:t>Magnetic circuit usually consist of magnetic material having high permeability.</a:t>
            </a:r>
          </a:p>
          <a:p>
            <a:r>
              <a:rPr lang="en-US" sz="2800" dirty="0" smtClean="0"/>
              <a:t>In this circuit, magnetic flux start from the point and finishes at same point after the completing path.</a:t>
            </a:r>
          </a:p>
          <a:p>
            <a:endParaRPr lang="en-US" dirty="0"/>
          </a:p>
        </p:txBody>
      </p:sp>
      <p:pic>
        <p:nvPicPr>
          <p:cNvPr id="4" name="Picture 2"/>
          <p:cNvPicPr>
            <a:picLocks noChangeAspect="1" noChangeArrowheads="1"/>
          </p:cNvPicPr>
          <p:nvPr/>
        </p:nvPicPr>
        <p:blipFill>
          <a:blip r:embed="rId2"/>
          <a:srcRect/>
          <a:stretch>
            <a:fillRect/>
          </a:stretch>
        </p:blipFill>
        <p:spPr bwMode="auto">
          <a:xfrm>
            <a:off x="2286000" y="3505200"/>
            <a:ext cx="4419600" cy="2743200"/>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b="1" dirty="0" smtClean="0"/>
              <a:t>Similarities between magnetic and electrical circuits</a:t>
            </a:r>
            <a:endParaRPr lang="en-US" sz="3600" b="1" dirty="0"/>
          </a:p>
        </p:txBody>
      </p:sp>
      <p:sp>
        <p:nvSpPr>
          <p:cNvPr id="3" name="Text Placeholder 2"/>
          <p:cNvSpPr>
            <a:spLocks noGrp="1"/>
          </p:cNvSpPr>
          <p:nvPr>
            <p:ph type="body" idx="1"/>
          </p:nvPr>
        </p:nvSpPr>
        <p:spPr/>
        <p:txBody>
          <a:bodyPr/>
          <a:lstStyle/>
          <a:p>
            <a:r>
              <a:rPr lang="en-US" sz="2800" dirty="0" smtClean="0"/>
              <a:t>Magnetic</a:t>
            </a:r>
            <a:r>
              <a:rPr lang="en-US" dirty="0" smtClean="0"/>
              <a:t> Circuit</a:t>
            </a:r>
            <a:endParaRPr lang="en-US" dirty="0"/>
          </a:p>
        </p:txBody>
      </p:sp>
      <p:sp>
        <p:nvSpPr>
          <p:cNvPr id="4" name="Content Placeholder 3"/>
          <p:cNvSpPr>
            <a:spLocks noGrp="1"/>
          </p:cNvSpPr>
          <p:nvPr>
            <p:ph sz="half" idx="2"/>
          </p:nvPr>
        </p:nvSpPr>
        <p:spPr/>
        <p:txBody>
          <a:bodyPr>
            <a:normAutofit lnSpcReduction="10000"/>
          </a:bodyPr>
          <a:lstStyle/>
          <a:p>
            <a:r>
              <a:rPr lang="en-US" dirty="0" smtClean="0"/>
              <a:t>The closed path for magnetic flux is known as magnetic circuit.</a:t>
            </a:r>
          </a:p>
          <a:p>
            <a:r>
              <a:rPr lang="en-US" dirty="0" err="1" smtClean="0"/>
              <a:t>M.m.f</a:t>
            </a:r>
            <a:endParaRPr lang="en-US" dirty="0" smtClean="0"/>
          </a:p>
          <a:p>
            <a:r>
              <a:rPr lang="en-US" dirty="0" smtClean="0"/>
              <a:t>Flux</a:t>
            </a:r>
          </a:p>
          <a:p>
            <a:r>
              <a:rPr lang="en-US" dirty="0" smtClean="0"/>
              <a:t>Flux density</a:t>
            </a:r>
          </a:p>
          <a:p>
            <a:r>
              <a:rPr lang="en-US" dirty="0" err="1" smtClean="0"/>
              <a:t>Relucance</a:t>
            </a:r>
            <a:r>
              <a:rPr lang="en-US" dirty="0" smtClean="0"/>
              <a:t> </a:t>
            </a:r>
          </a:p>
          <a:p>
            <a:r>
              <a:rPr lang="en-US" dirty="0" smtClean="0"/>
              <a:t>Reluctivity</a:t>
            </a:r>
          </a:p>
          <a:p>
            <a:r>
              <a:rPr lang="en-US" dirty="0" smtClean="0"/>
              <a:t>Permiance </a:t>
            </a:r>
          </a:p>
          <a:p>
            <a:r>
              <a:rPr lang="en-US" dirty="0" err="1" smtClean="0"/>
              <a:t>Permiability</a:t>
            </a:r>
            <a:r>
              <a:rPr lang="en-US" dirty="0" smtClean="0"/>
              <a:t>.</a:t>
            </a:r>
            <a:endParaRPr lang="en-US" dirty="0"/>
          </a:p>
        </p:txBody>
      </p:sp>
      <p:sp>
        <p:nvSpPr>
          <p:cNvPr id="5" name="Text Placeholder 4"/>
          <p:cNvSpPr>
            <a:spLocks noGrp="1"/>
          </p:cNvSpPr>
          <p:nvPr>
            <p:ph type="body" sz="quarter" idx="3"/>
          </p:nvPr>
        </p:nvSpPr>
        <p:spPr>
          <a:xfrm>
            <a:off x="4648200" y="1447800"/>
            <a:ext cx="4041775" cy="639762"/>
          </a:xfrm>
        </p:spPr>
        <p:txBody>
          <a:bodyPr>
            <a:normAutofit/>
          </a:bodyPr>
          <a:lstStyle/>
          <a:p>
            <a:r>
              <a:rPr lang="en-US" sz="2800" dirty="0" smtClean="0"/>
              <a:t>Electrical Circuit</a:t>
            </a:r>
            <a:endParaRPr lang="en-US" sz="2800" dirty="0"/>
          </a:p>
        </p:txBody>
      </p:sp>
      <p:sp>
        <p:nvSpPr>
          <p:cNvPr id="6" name="Content Placeholder 5"/>
          <p:cNvSpPr>
            <a:spLocks noGrp="1"/>
          </p:cNvSpPr>
          <p:nvPr>
            <p:ph sz="quarter" idx="4"/>
          </p:nvPr>
        </p:nvSpPr>
        <p:spPr>
          <a:xfrm>
            <a:off x="4648200" y="2057400"/>
            <a:ext cx="4041775" cy="3951288"/>
          </a:xfrm>
        </p:spPr>
        <p:txBody>
          <a:bodyPr>
            <a:normAutofit lnSpcReduction="10000"/>
          </a:bodyPr>
          <a:lstStyle/>
          <a:p>
            <a:r>
              <a:rPr lang="en-US" dirty="0" smtClean="0"/>
              <a:t>The closed path for electric current is called electric circuit.</a:t>
            </a:r>
          </a:p>
          <a:p>
            <a:r>
              <a:rPr lang="en-US" dirty="0" err="1" smtClean="0"/>
              <a:t>E.m.f</a:t>
            </a:r>
            <a:endParaRPr lang="en-US" dirty="0" smtClean="0"/>
          </a:p>
          <a:p>
            <a:r>
              <a:rPr lang="en-US" dirty="0" smtClean="0"/>
              <a:t>Current</a:t>
            </a:r>
          </a:p>
          <a:p>
            <a:r>
              <a:rPr lang="en-US" dirty="0" smtClean="0"/>
              <a:t>Current Density.</a:t>
            </a:r>
          </a:p>
          <a:p>
            <a:r>
              <a:rPr lang="en-US" dirty="0" smtClean="0"/>
              <a:t>Resistance.</a:t>
            </a:r>
          </a:p>
          <a:p>
            <a:r>
              <a:rPr lang="en-US" dirty="0" smtClean="0"/>
              <a:t>Resistivity.</a:t>
            </a:r>
          </a:p>
          <a:p>
            <a:r>
              <a:rPr lang="en-US" dirty="0" smtClean="0"/>
              <a:t>Conductance.</a:t>
            </a:r>
          </a:p>
          <a:p>
            <a:r>
              <a:rPr lang="en-US" dirty="0" smtClean="0"/>
              <a:t>Conductivity.</a:t>
            </a:r>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600" b="1" dirty="0" smtClean="0">
                <a:latin typeface="Times New Roman" pitchFamily="18" charset="0"/>
                <a:cs typeface="Times New Roman" pitchFamily="18" charset="0"/>
              </a:rPr>
              <a:t>Content</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077200" cy="5334000"/>
          </a:xfrm>
        </p:spPr>
        <p:txBody>
          <a:bodyPr>
            <a:normAutofit fontScale="55000" lnSpcReduction="20000"/>
          </a:bodyPr>
          <a:lstStyle/>
          <a:p>
            <a:pPr>
              <a:buFont typeface="Wingdings" pitchFamily="2" charset="2"/>
              <a:buChar char="q"/>
            </a:pPr>
            <a:r>
              <a:rPr lang="en-US" sz="5100" dirty="0" smtClean="0"/>
              <a:t>Magnetic Field.</a:t>
            </a:r>
          </a:p>
          <a:p>
            <a:pPr>
              <a:buFont typeface="Wingdings" pitchFamily="2" charset="2"/>
              <a:buChar char="q"/>
            </a:pPr>
            <a:r>
              <a:rPr lang="en-US" sz="5100" dirty="0" smtClean="0"/>
              <a:t>Magnetic Flux.</a:t>
            </a:r>
          </a:p>
          <a:p>
            <a:pPr>
              <a:buFont typeface="Wingdings" pitchFamily="2" charset="2"/>
              <a:buChar char="q"/>
            </a:pPr>
            <a:r>
              <a:rPr lang="en-US" sz="5100" dirty="0" smtClean="0"/>
              <a:t>Magnetic Flux Density.</a:t>
            </a:r>
          </a:p>
          <a:p>
            <a:pPr>
              <a:buFont typeface="Wingdings" pitchFamily="2" charset="2"/>
              <a:buChar char="q"/>
            </a:pPr>
            <a:r>
              <a:rPr lang="en-US" sz="5100" dirty="0" smtClean="0"/>
              <a:t>Magnetomotive force.</a:t>
            </a:r>
          </a:p>
          <a:p>
            <a:pPr>
              <a:buFont typeface="Wingdings" pitchFamily="2" charset="2"/>
              <a:buChar char="q"/>
            </a:pPr>
            <a:r>
              <a:rPr lang="en-US" sz="5100" dirty="0" smtClean="0"/>
              <a:t>Magnetic field intensity.</a:t>
            </a:r>
          </a:p>
          <a:p>
            <a:pPr>
              <a:buFont typeface="Wingdings" pitchFamily="2" charset="2"/>
              <a:buChar char="q"/>
            </a:pPr>
            <a:r>
              <a:rPr lang="en-US" sz="5100" dirty="0" smtClean="0"/>
              <a:t>Permeability.</a:t>
            </a:r>
          </a:p>
          <a:p>
            <a:pPr>
              <a:buFont typeface="Wingdings" pitchFamily="2" charset="2"/>
              <a:buChar char="q"/>
            </a:pPr>
            <a:r>
              <a:rPr lang="en-US" sz="5100" dirty="0" smtClean="0"/>
              <a:t>Reluctance.</a:t>
            </a:r>
          </a:p>
          <a:p>
            <a:pPr>
              <a:buFont typeface="Wingdings" pitchFamily="2" charset="2"/>
              <a:buChar char="q"/>
            </a:pPr>
            <a:r>
              <a:rPr lang="en-US" sz="5100" dirty="0" smtClean="0"/>
              <a:t>Permiance.</a:t>
            </a:r>
          </a:p>
          <a:p>
            <a:pPr>
              <a:buFont typeface="Wingdings" pitchFamily="2" charset="2"/>
              <a:buChar char="q"/>
            </a:pPr>
            <a:r>
              <a:rPr lang="en-US" sz="5100" dirty="0" smtClean="0"/>
              <a:t>Reluctivity.</a:t>
            </a:r>
          </a:p>
          <a:p>
            <a:pPr>
              <a:buFont typeface="Wingdings" pitchFamily="2" charset="2"/>
              <a:buChar char="q"/>
            </a:pPr>
            <a:r>
              <a:rPr lang="en-US" sz="5100" dirty="0" smtClean="0"/>
              <a:t>Magnetic circuit.</a:t>
            </a:r>
          </a:p>
          <a:p>
            <a:pPr>
              <a:buFont typeface="Wingdings" pitchFamily="2" charset="2"/>
              <a:buChar char="q"/>
            </a:pPr>
            <a:r>
              <a:rPr lang="en-US" sz="5100" dirty="0" smtClean="0"/>
              <a:t>Similarities of magnetic and electric circuits.</a:t>
            </a:r>
          </a:p>
          <a:p>
            <a:pPr>
              <a:buFont typeface="Wingdings" pitchFamily="2" charset="2"/>
              <a:buChar char="q"/>
            </a:pPr>
            <a:r>
              <a:rPr lang="en-US" sz="5100" dirty="0" smtClean="0"/>
              <a:t>Dissimilarities of magnetic and electric circuits.</a:t>
            </a:r>
          </a:p>
          <a:p>
            <a:endParaRPr lang="en-US" dirty="0" smtClean="0"/>
          </a:p>
          <a:p>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990600"/>
          </a:xfrm>
        </p:spPr>
        <p:txBody>
          <a:bodyPr>
            <a:normAutofit fontScale="90000"/>
          </a:bodyPr>
          <a:lstStyle/>
          <a:p>
            <a:r>
              <a:rPr lang="en-US" sz="3200" b="1" dirty="0" smtClean="0"/>
              <a:t>Dissimilarities between magnetic and electrical circuits</a:t>
            </a:r>
            <a:endParaRPr lang="en-US" sz="3200" dirty="0"/>
          </a:p>
        </p:txBody>
      </p:sp>
      <p:sp>
        <p:nvSpPr>
          <p:cNvPr id="3" name="Text Placeholder 2"/>
          <p:cNvSpPr>
            <a:spLocks noGrp="1"/>
          </p:cNvSpPr>
          <p:nvPr>
            <p:ph type="body" idx="1"/>
          </p:nvPr>
        </p:nvSpPr>
        <p:spPr>
          <a:xfrm>
            <a:off x="457200" y="914400"/>
            <a:ext cx="4040188" cy="639762"/>
          </a:xfrm>
        </p:spPr>
        <p:txBody>
          <a:bodyPr/>
          <a:lstStyle/>
          <a:p>
            <a:r>
              <a:rPr lang="en-US" dirty="0" smtClean="0"/>
              <a:t>Magnetic Circuit</a:t>
            </a:r>
            <a:endParaRPr lang="en-US" dirty="0"/>
          </a:p>
        </p:txBody>
      </p:sp>
      <p:sp>
        <p:nvSpPr>
          <p:cNvPr id="4" name="Content Placeholder 3"/>
          <p:cNvSpPr>
            <a:spLocks noGrp="1"/>
          </p:cNvSpPr>
          <p:nvPr>
            <p:ph sz="half" idx="2"/>
          </p:nvPr>
        </p:nvSpPr>
        <p:spPr>
          <a:xfrm>
            <a:off x="457200" y="1600200"/>
            <a:ext cx="4040188" cy="3951288"/>
          </a:xfrm>
        </p:spPr>
        <p:txBody>
          <a:bodyPr>
            <a:normAutofit fontScale="92500" lnSpcReduction="10000"/>
          </a:bodyPr>
          <a:lstStyle/>
          <a:p>
            <a:r>
              <a:rPr lang="en-US" dirty="0" smtClean="0"/>
              <a:t>The magnetic flux does not actually flow in the circuit but actually sets up in the magnetic circuit.</a:t>
            </a:r>
          </a:p>
          <a:p>
            <a:r>
              <a:rPr lang="en-US" dirty="0" smtClean="0"/>
              <a:t>For magnetic flux, there are no perfect magnetic insulator.</a:t>
            </a:r>
          </a:p>
          <a:p>
            <a:endParaRPr lang="en-US" dirty="0" smtClean="0"/>
          </a:p>
          <a:p>
            <a:r>
              <a:rPr lang="en-US" dirty="0" smtClean="0"/>
              <a:t>Energy is required to establish a flux and not to maintain it.</a:t>
            </a:r>
          </a:p>
          <a:p>
            <a:r>
              <a:rPr lang="en-US" dirty="0" smtClean="0"/>
              <a:t>Reluctance does not cause a waste of energy.</a:t>
            </a:r>
          </a:p>
          <a:p>
            <a:pPr>
              <a:buNone/>
            </a:pPr>
            <a:endParaRPr lang="en-US" dirty="0"/>
          </a:p>
        </p:txBody>
      </p:sp>
      <p:sp>
        <p:nvSpPr>
          <p:cNvPr id="5" name="Text Placeholder 4"/>
          <p:cNvSpPr>
            <a:spLocks noGrp="1"/>
          </p:cNvSpPr>
          <p:nvPr>
            <p:ph type="body" sz="quarter" idx="3"/>
          </p:nvPr>
        </p:nvSpPr>
        <p:spPr>
          <a:xfrm>
            <a:off x="4648200" y="914400"/>
            <a:ext cx="4041775" cy="650875"/>
          </a:xfrm>
        </p:spPr>
        <p:txBody>
          <a:bodyPr>
            <a:normAutofit fontScale="47500" lnSpcReduction="20000"/>
          </a:bodyPr>
          <a:lstStyle/>
          <a:p>
            <a:endParaRPr lang="en-US" sz="3200" dirty="0" smtClean="0"/>
          </a:p>
          <a:p>
            <a:r>
              <a:rPr lang="en-US" sz="4500" dirty="0" smtClean="0"/>
              <a:t>Electrical Circuit</a:t>
            </a:r>
            <a:endParaRPr lang="en-US" sz="4500" dirty="0"/>
          </a:p>
        </p:txBody>
      </p:sp>
      <p:sp>
        <p:nvSpPr>
          <p:cNvPr id="6" name="Content Placeholder 5"/>
          <p:cNvSpPr>
            <a:spLocks noGrp="1"/>
          </p:cNvSpPr>
          <p:nvPr>
            <p:ph sz="quarter" idx="4"/>
          </p:nvPr>
        </p:nvSpPr>
        <p:spPr>
          <a:xfrm>
            <a:off x="4648200" y="1524000"/>
            <a:ext cx="4041775" cy="3951288"/>
          </a:xfrm>
        </p:spPr>
        <p:txBody>
          <a:bodyPr>
            <a:normAutofit fontScale="92500"/>
          </a:bodyPr>
          <a:lstStyle/>
          <a:p>
            <a:r>
              <a:rPr lang="en-US" dirty="0" smtClean="0"/>
              <a:t>Electric current actually flows in the electrical circuits.</a:t>
            </a:r>
          </a:p>
          <a:p>
            <a:endParaRPr lang="en-US" dirty="0" smtClean="0"/>
          </a:p>
          <a:p>
            <a:r>
              <a:rPr lang="en-US" dirty="0" smtClean="0"/>
              <a:t>For electrical current there are large number of insulator like glass, air and rubber.</a:t>
            </a:r>
          </a:p>
          <a:p>
            <a:r>
              <a:rPr lang="en-US" dirty="0" smtClean="0"/>
              <a:t>Energy required so long as current flows</a:t>
            </a:r>
          </a:p>
          <a:p>
            <a:r>
              <a:rPr lang="en-US" dirty="0" smtClean="0"/>
              <a:t>Resistance cause a waste of energy</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600" b="1" dirty="0" smtClean="0"/>
              <a:t>Magnetic Field</a:t>
            </a:r>
            <a:endParaRPr lang="en-US" sz="3600" b="1" dirty="0"/>
          </a:p>
        </p:txBody>
      </p:sp>
      <p:sp>
        <p:nvSpPr>
          <p:cNvPr id="3" name="Subtitle 2"/>
          <p:cNvSpPr>
            <a:spLocks noGrp="1"/>
          </p:cNvSpPr>
          <p:nvPr>
            <p:ph idx="1"/>
          </p:nvPr>
        </p:nvSpPr>
        <p:spPr/>
        <p:txBody>
          <a:bodyPr>
            <a:normAutofit fontScale="85000" lnSpcReduction="10000"/>
          </a:bodyPr>
          <a:lstStyle/>
          <a:p>
            <a:r>
              <a:rPr lang="en-US" dirty="0" smtClean="0"/>
              <a:t>In the region surrounding a permanent magnet there exists a magnetic field, which can be represented by </a:t>
            </a:r>
            <a:r>
              <a:rPr lang="en-US" b="1" dirty="0" smtClean="0"/>
              <a:t>magnetic flux lines</a:t>
            </a:r>
            <a:r>
              <a:rPr lang="en-US" dirty="0" smtClean="0"/>
              <a:t> similar to electric flux lines.</a:t>
            </a:r>
          </a:p>
          <a:p>
            <a:r>
              <a:rPr lang="en-US" dirty="0" smtClean="0"/>
              <a:t>Magnetic flux lines differ from electric flux lines in that they don’t have an origin or termination point.</a:t>
            </a:r>
          </a:p>
          <a:p>
            <a:r>
              <a:rPr lang="en-US" dirty="0" smtClean="0"/>
              <a:t>Magnetic flux lines radiate from the north pole to the south pole through the magnetic bar.</a:t>
            </a:r>
          </a:p>
          <a:p>
            <a:r>
              <a:rPr lang="en-US" dirty="0" smtClean="0"/>
              <a:t>The strength of a magnetic field in a given region is directly related to the density of flux lines in that region.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4525963"/>
          </a:xfrm>
        </p:spPr>
        <p:txBody>
          <a:bodyPr/>
          <a:lstStyle/>
          <a:p>
            <a:r>
              <a:rPr lang="en-US" dirty="0" smtClean="0"/>
              <a:t>If unlike poles of two permanent magnets are brought together the magnets will attract, and the flux distribution will be as shown below.</a:t>
            </a:r>
          </a:p>
          <a:p>
            <a:endParaRPr lang="en-US" dirty="0"/>
          </a:p>
        </p:txBody>
      </p:sp>
      <p:pic>
        <p:nvPicPr>
          <p:cNvPr id="4" name="Picture 6"/>
          <p:cNvPicPr>
            <a:picLocks noChangeArrowheads="1"/>
          </p:cNvPicPr>
          <p:nvPr/>
        </p:nvPicPr>
        <p:blipFill>
          <a:blip r:embed="rId2"/>
          <a:srcRect/>
          <a:stretch>
            <a:fillRect/>
          </a:stretch>
        </p:blipFill>
        <p:spPr bwMode="auto">
          <a:xfrm>
            <a:off x="1981200" y="2438400"/>
            <a:ext cx="4648200" cy="2971800"/>
          </a:xfrm>
          <a:prstGeom prst="rect">
            <a:avLst/>
          </a:prstGeom>
          <a:noFill/>
          <a:ln w="12700">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229600" cy="4525963"/>
          </a:xfrm>
        </p:spPr>
        <p:txBody>
          <a:bodyPr/>
          <a:lstStyle/>
          <a:p>
            <a:r>
              <a:rPr lang="en-US" dirty="0" smtClean="0"/>
              <a:t>If like poles are brought together, the magnets will repel, and the flux distribution will be as shown.</a:t>
            </a:r>
          </a:p>
          <a:p>
            <a:endParaRPr lang="en-US" dirty="0"/>
          </a:p>
        </p:txBody>
      </p:sp>
      <p:pic>
        <p:nvPicPr>
          <p:cNvPr id="4" name="Picture 6"/>
          <p:cNvPicPr>
            <a:picLocks noChangeArrowheads="1"/>
          </p:cNvPicPr>
          <p:nvPr/>
        </p:nvPicPr>
        <p:blipFill>
          <a:blip r:embed="rId2">
            <a:lum bright="12000"/>
          </a:blip>
          <a:srcRect b="22580"/>
          <a:stretch>
            <a:fillRect/>
          </a:stretch>
        </p:blipFill>
        <p:spPr bwMode="auto">
          <a:xfrm>
            <a:off x="2209800" y="2590800"/>
            <a:ext cx="4419600" cy="2819400"/>
          </a:xfrm>
          <a:prstGeom prst="rect">
            <a:avLst/>
          </a:prstGeom>
          <a:noFill/>
          <a:ln w="12700">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229600" cy="4525963"/>
          </a:xfrm>
        </p:spPr>
        <p:txBody>
          <a:bodyPr>
            <a:normAutofit/>
          </a:bodyPr>
          <a:lstStyle/>
          <a:p>
            <a:r>
              <a:rPr lang="en-US" sz="2600" dirty="0" smtClean="0"/>
              <a:t>If a nonmagnetic material, such as glass or copper, is placed in the flux paths surrounding a permanent magnet, there will be an almost unnoticeable change in the flux distribution.</a:t>
            </a:r>
          </a:p>
          <a:p>
            <a:r>
              <a:rPr lang="en-US" sz="2600" dirty="0" smtClean="0"/>
              <a:t>If a magnetic material, such as soft iron, is placed in the flux path, the flux lines will pass through the soft iron rather than the surrounding air because the flux lines pass with greater ease through magnetic materials than through air</a:t>
            </a:r>
          </a:p>
          <a:p>
            <a:endParaRPr lang="en-US" dirty="0"/>
          </a:p>
        </p:txBody>
      </p:sp>
      <p:pic>
        <p:nvPicPr>
          <p:cNvPr id="4" name="Picture 7"/>
          <p:cNvPicPr>
            <a:picLocks noChangeArrowheads="1"/>
          </p:cNvPicPr>
          <p:nvPr/>
        </p:nvPicPr>
        <p:blipFill>
          <a:blip r:embed="rId2">
            <a:lum bright="18000"/>
          </a:blip>
          <a:srcRect/>
          <a:stretch>
            <a:fillRect/>
          </a:stretch>
        </p:blipFill>
        <p:spPr bwMode="auto">
          <a:xfrm>
            <a:off x="2743200" y="3733800"/>
            <a:ext cx="4038600" cy="2514600"/>
          </a:xfrm>
          <a:prstGeom prst="rect">
            <a:avLst/>
          </a:prstGeom>
          <a:noFill/>
          <a:ln w="12700">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229600" cy="4525963"/>
          </a:xfrm>
        </p:spPr>
        <p:txBody>
          <a:bodyPr/>
          <a:lstStyle/>
          <a:p>
            <a:r>
              <a:rPr lang="en-US" dirty="0" smtClean="0"/>
              <a:t>The direction of the magnetic flux lines can be found by placing the thumb of the </a:t>
            </a:r>
            <a:r>
              <a:rPr lang="en-US" i="1" dirty="0" smtClean="0"/>
              <a:t>right</a:t>
            </a:r>
            <a:r>
              <a:rPr lang="en-US" dirty="0" smtClean="0"/>
              <a:t> hand in the direction of </a:t>
            </a:r>
            <a:r>
              <a:rPr lang="en-US" i="1" dirty="0" smtClean="0"/>
              <a:t>conventional current</a:t>
            </a:r>
            <a:r>
              <a:rPr lang="en-US" dirty="0" smtClean="0"/>
              <a:t> flow and noting the direction of the fingers (commonly called the </a:t>
            </a:r>
            <a:r>
              <a:rPr lang="en-US" i="1" dirty="0" smtClean="0"/>
              <a:t>right hand rule</a:t>
            </a:r>
            <a:r>
              <a:rPr lang="en-US" dirty="0" smtClean="0"/>
              <a:t>).</a:t>
            </a:r>
          </a:p>
          <a:p>
            <a:endParaRPr lang="en-US" dirty="0"/>
          </a:p>
        </p:txBody>
      </p:sp>
      <p:pic>
        <p:nvPicPr>
          <p:cNvPr id="4" name="Picture 6"/>
          <p:cNvPicPr>
            <a:picLocks noChangeArrowheads="1"/>
          </p:cNvPicPr>
          <p:nvPr/>
        </p:nvPicPr>
        <p:blipFill>
          <a:blip r:embed="rId2"/>
          <a:srcRect/>
          <a:stretch>
            <a:fillRect/>
          </a:stretch>
        </p:blipFill>
        <p:spPr bwMode="auto">
          <a:xfrm>
            <a:off x="2057400" y="3429000"/>
            <a:ext cx="5080000" cy="2438400"/>
          </a:xfrm>
          <a:prstGeom prst="rect">
            <a:avLst/>
          </a:prstGeom>
          <a:noFill/>
          <a:ln w="12700">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600" b="1" dirty="0" smtClean="0"/>
              <a:t>Magnetic Flux</a:t>
            </a:r>
            <a:endParaRPr lang="en-US" sz="3600" b="1" dirty="0"/>
          </a:p>
        </p:txBody>
      </p:sp>
      <p:sp>
        <p:nvSpPr>
          <p:cNvPr id="3" name="Content Placeholder 2"/>
          <p:cNvSpPr>
            <a:spLocks noGrp="1"/>
          </p:cNvSpPr>
          <p:nvPr>
            <p:ph idx="1"/>
          </p:nvPr>
        </p:nvSpPr>
        <p:spPr/>
        <p:txBody>
          <a:bodyPr/>
          <a:lstStyle/>
          <a:p>
            <a:r>
              <a:rPr lang="en-US" dirty="0" smtClean="0"/>
              <a:t>Magnetic flux is total number of magnetic lines of force in magnetic field.</a:t>
            </a:r>
          </a:p>
          <a:p>
            <a:r>
              <a:rPr lang="en-US" dirty="0" smtClean="0"/>
              <a:t>It is denoted by </a:t>
            </a:r>
            <a:r>
              <a:rPr lang="el-GR" dirty="0" smtClean="0"/>
              <a:t>Φ</a:t>
            </a:r>
            <a:endParaRPr lang="en-US" dirty="0" smtClean="0"/>
          </a:p>
          <a:p>
            <a:r>
              <a:rPr lang="en-US" dirty="0" smtClean="0"/>
              <a:t>The SI unit for flux is Weber(</a:t>
            </a:r>
            <a:r>
              <a:rPr lang="en-US" dirty="0" err="1" smtClean="0"/>
              <a:t>Wb</a:t>
            </a:r>
            <a:r>
              <a:rPr lang="en-US" dirty="0" smtClean="0"/>
              <a:t>)</a:t>
            </a:r>
          </a:p>
          <a:p>
            <a:r>
              <a:rPr lang="en-US" dirty="0" smtClean="0"/>
              <a:t>1 </a:t>
            </a:r>
            <a:r>
              <a:rPr lang="en-US" dirty="0" err="1" smtClean="0"/>
              <a:t>Wb</a:t>
            </a:r>
            <a:r>
              <a:rPr lang="en-US" dirty="0" smtClean="0"/>
              <a:t> = 10</a:t>
            </a:r>
            <a:r>
              <a:rPr lang="en-US" baseline="30000" dirty="0" smtClean="0"/>
              <a:t>8</a:t>
            </a:r>
            <a:r>
              <a:rPr lang="en-US" dirty="0" smtClean="0"/>
              <a:t> magnetic lines.</a:t>
            </a:r>
          </a:p>
          <a:p>
            <a:r>
              <a:rPr lang="en-US" dirty="0" smtClean="0"/>
              <a:t>Magnetic flux lines do not have physical existence.</a:t>
            </a:r>
          </a:p>
          <a:p>
            <a:r>
              <a:rPr lang="en-US" dirty="0" smtClean="0"/>
              <a:t>Magnetic flux lines never intersects.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600" b="1" dirty="0" smtClean="0"/>
              <a:t>Magnetic flux density</a:t>
            </a:r>
            <a:endParaRPr lang="en-US" sz="3600" b="1" dirty="0"/>
          </a:p>
        </p:txBody>
      </p:sp>
      <p:sp>
        <p:nvSpPr>
          <p:cNvPr id="3" name="Content Placeholder 2"/>
          <p:cNvSpPr>
            <a:spLocks noGrp="1"/>
          </p:cNvSpPr>
          <p:nvPr>
            <p:ph idx="1"/>
          </p:nvPr>
        </p:nvSpPr>
        <p:spPr/>
        <p:txBody>
          <a:bodyPr/>
          <a:lstStyle/>
          <a:p>
            <a:r>
              <a:rPr lang="en-US" dirty="0" smtClean="0"/>
              <a:t>It is defined as magnetic flux per unit area of cross section at right angle to the flux.</a:t>
            </a:r>
          </a:p>
          <a:p>
            <a:r>
              <a:rPr lang="en-US" dirty="0" smtClean="0"/>
              <a:t>It is denoted by </a:t>
            </a:r>
            <a:r>
              <a:rPr lang="en-US" sz="3600" b="1" dirty="0" smtClean="0"/>
              <a:t>B.</a:t>
            </a:r>
          </a:p>
          <a:p>
            <a:r>
              <a:rPr lang="en-US" dirty="0" smtClean="0"/>
              <a:t>Its unit is Tesla(</a:t>
            </a:r>
            <a:r>
              <a:rPr lang="en-US" b="1" dirty="0" smtClean="0"/>
              <a:t>T</a:t>
            </a:r>
            <a:r>
              <a:rPr lang="en-US" dirty="0" smtClean="0"/>
              <a:t>) or </a:t>
            </a:r>
            <a:r>
              <a:rPr lang="en-US" dirty="0" err="1" smtClean="0"/>
              <a:t>Wb</a:t>
            </a:r>
            <a:r>
              <a:rPr lang="en-US" dirty="0" smtClean="0"/>
              <a:t>/m</a:t>
            </a:r>
            <a:r>
              <a:rPr lang="en-US" baseline="30000" dirty="0" smtClean="0"/>
              <a:t>2</a:t>
            </a:r>
          </a:p>
          <a:p>
            <a:r>
              <a:rPr lang="en-US" dirty="0" smtClean="0"/>
              <a:t>Flux density is also known as magnetic induction.</a:t>
            </a:r>
          </a:p>
          <a:p>
            <a:endParaRPr lang="en-US" dirty="0"/>
          </a:p>
        </p:txBody>
      </p:sp>
      <p:pic>
        <p:nvPicPr>
          <p:cNvPr id="4" name="Picture 6"/>
          <p:cNvPicPr>
            <a:picLocks noChangeArrowheads="1"/>
          </p:cNvPicPr>
          <p:nvPr/>
        </p:nvPicPr>
        <p:blipFill>
          <a:blip r:embed="rId2"/>
          <a:srcRect/>
          <a:stretch>
            <a:fillRect/>
          </a:stretch>
        </p:blipFill>
        <p:spPr bwMode="auto">
          <a:xfrm>
            <a:off x="2209800" y="5105400"/>
            <a:ext cx="5029200" cy="1219200"/>
          </a:xfrm>
          <a:prstGeom prst="rect">
            <a:avLst/>
          </a:prstGeom>
          <a:noFill/>
          <a:ln w="12700">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1029</Words>
  <Application>Microsoft Office PowerPoint</Application>
  <PresentationFormat>On-screen Show (4:3)</PresentationFormat>
  <Paragraphs>125</Paragraphs>
  <Slides>20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Office Theme</vt:lpstr>
      <vt:lpstr>Equation</vt:lpstr>
      <vt:lpstr> Narnarayan Shastri Institute of Technology, Jetalpur  A presentation on  Magnetic Circuit</vt:lpstr>
      <vt:lpstr>Content</vt:lpstr>
      <vt:lpstr>Magnetic Field</vt:lpstr>
      <vt:lpstr>Slide 4</vt:lpstr>
      <vt:lpstr>Slide 5</vt:lpstr>
      <vt:lpstr>Slide 6</vt:lpstr>
      <vt:lpstr>Slide 7</vt:lpstr>
      <vt:lpstr>Magnetic Flux</vt:lpstr>
      <vt:lpstr>Magnetic flux density</vt:lpstr>
      <vt:lpstr>Magnetomotive force</vt:lpstr>
      <vt:lpstr>Magnetic Field Intensity</vt:lpstr>
      <vt:lpstr>permeability</vt:lpstr>
      <vt:lpstr>Slide 13</vt:lpstr>
      <vt:lpstr>Slide 14</vt:lpstr>
      <vt:lpstr>Reluctance</vt:lpstr>
      <vt:lpstr>permeance</vt:lpstr>
      <vt:lpstr>Reluctivity</vt:lpstr>
      <vt:lpstr>Magnetic Circuit</vt:lpstr>
      <vt:lpstr>Similarities between magnetic and electrical circuits</vt:lpstr>
      <vt:lpstr>Dissimilarities between magnetic and electrical circuits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Magnetic Circuit</dc:title>
  <dc:creator>Shailesh</dc:creator>
  <cp:lastModifiedBy>Shailesh</cp:lastModifiedBy>
  <cp:revision>15</cp:revision>
  <dcterms:created xsi:type="dcterms:W3CDTF">2006-08-16T00:00:00Z</dcterms:created>
  <dcterms:modified xsi:type="dcterms:W3CDTF">2013-12-18T08:06:00Z</dcterms:modified>
</cp:coreProperties>
</file>